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55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94A"/>
    <a:srgbClr val="CDC25A"/>
    <a:srgbClr val="23B7CD"/>
    <a:srgbClr val="18FF72"/>
    <a:srgbClr val="B32A89"/>
    <a:srgbClr val="1998BD"/>
    <a:srgbClr val="18C33C"/>
    <a:srgbClr val="BB3873"/>
    <a:srgbClr val="1D83BB"/>
    <a:srgbClr val="BB1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9" autoAdjust="0"/>
    <p:restoredTop sz="92510" autoAdjust="0"/>
  </p:normalViewPr>
  <p:slideViewPr>
    <p:cSldViewPr snapToGrid="0" snapToObjects="1">
      <p:cViewPr>
        <p:scale>
          <a:sx n="130" d="100"/>
          <a:sy n="130" d="100"/>
        </p:scale>
        <p:origin x="-256" y="880"/>
      </p:cViewPr>
      <p:guideLst>
        <p:guide orient="horz" pos="1800"/>
        <p:guide orient="horz" pos="57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19D4C-AA13-3A4A-8D42-9E03B19A6AAB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79D00-4449-244A-BE77-2B4588704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00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386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75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14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87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41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81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41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026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50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8E93-8312-0D49-96C3-BC2A7220A2AD}" type="datetimeFigureOut">
              <a:rPr kumimoji="1" lang="zh-CN" altLang="en-US" smtClean="0"/>
              <a:t>1/3/17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C23AA-571D-A84E-9E18-3C97803486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6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4" Type="http://schemas.openxmlformats.org/officeDocument/2006/relationships/video" Target="../media/media7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9.mov"/><Relationship Id="rId4" Type="http://schemas.openxmlformats.org/officeDocument/2006/relationships/video" Target="../media/media9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10.mov"/><Relationship Id="rId2" Type="http://schemas.openxmlformats.org/officeDocument/2006/relationships/video" Target="../media/media10.mov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2.mov"/><Relationship Id="rId4" Type="http://schemas.openxmlformats.org/officeDocument/2006/relationships/video" Target="../media/media12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1.mov"/><Relationship Id="rId2" Type="http://schemas.openxmlformats.org/officeDocument/2006/relationships/video" Target="../media/media11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1" Type="http://schemas.microsoft.com/office/2007/relationships/media" Target="../media/media13.mov"/><Relationship Id="rId2" Type="http://schemas.openxmlformats.org/officeDocument/2006/relationships/video" Target="../media/media13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1" Type="http://schemas.microsoft.com/office/2007/relationships/media" Target="../media/media14.mov"/><Relationship Id="rId2" Type="http://schemas.openxmlformats.org/officeDocument/2006/relationships/video" Target="../media/media14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kumimoji="1" lang="en-US" altLang="zh-CN" sz="3000" b="1" dirty="0" err="1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 </a:t>
            </a:r>
            <a:r>
              <a:rPr kumimoji="1" lang="en-US" altLang="zh-CN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核心技术与案例实战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76" y="1271497"/>
            <a:ext cx="5476631" cy="40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7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260937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按钮环形登陆效果｜水纹效果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按钮环形登陆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0770" y="970193"/>
            <a:ext cx="2554288" cy="4744807"/>
          </a:xfrm>
          <a:prstGeom prst="rect">
            <a:avLst/>
          </a:prstGeom>
        </p:spPr>
      </p:pic>
      <p:pic>
        <p:nvPicPr>
          <p:cNvPr id="4" name="按钮常用水纹效果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9918" y="970193"/>
            <a:ext cx="2524370" cy="46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</a:t>
            </a:r>
            <a:r>
              <a:rPr kumimoji="1" lang="zh-CN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动画结构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粒子鬼火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8711" y="990781"/>
            <a:ext cx="2491262" cy="4611077"/>
          </a:xfrm>
          <a:prstGeom prst="rect">
            <a:avLst/>
          </a:prstGeom>
        </p:spPr>
      </p:pic>
      <p:pic>
        <p:nvPicPr>
          <p:cNvPr id="4" name="粒子霓虹效果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66591" y="990780"/>
            <a:ext cx="2561577" cy="47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err="1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CAGradientLayer</a:t>
            </a:r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指纹扫描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5638" y="1064846"/>
            <a:ext cx="2489125" cy="4650154"/>
          </a:xfrm>
          <a:prstGeom prst="rect">
            <a:avLst/>
          </a:prstGeom>
        </p:spPr>
      </p:pic>
      <p:pic>
        <p:nvPicPr>
          <p:cNvPr id="5" name="音量跳动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9462" y="990781"/>
            <a:ext cx="2536643" cy="47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err="1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CAShapeLayer</a:t>
            </a:r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动态图表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538" y="1006486"/>
            <a:ext cx="2534750" cy="47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err="1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CAReplicatorLayer</a:t>
            </a:r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跳动音符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8154" y="990781"/>
            <a:ext cx="2441819" cy="4519563"/>
          </a:xfrm>
          <a:prstGeom prst="rect">
            <a:avLst/>
          </a:prstGeom>
        </p:spPr>
      </p:pic>
      <p:pic>
        <p:nvPicPr>
          <p:cNvPr id="4" name="恒星公转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5647" y="990781"/>
            <a:ext cx="2539756" cy="47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2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coverFlow动画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6000" y="991882"/>
            <a:ext cx="2570163" cy="47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2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转场动画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侧滑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6692" y="930154"/>
            <a:ext cx="2593121" cy="47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显示层动画：</a:t>
            </a:r>
            <a:endParaRPr kumimoji="1" lang="zh-CN" altLang="en-US" sz="3000" b="1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1" y="875322"/>
            <a:ext cx="3429002" cy="45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内容层动画：</a:t>
            </a:r>
            <a:endParaRPr kumimoji="1" lang="zh-CN" altLang="en-US" sz="3000" b="1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5" y="1440166"/>
            <a:ext cx="6395915" cy="38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动画：</a:t>
            </a:r>
            <a:endParaRPr kumimoji="1" lang="zh-CN" altLang="en-US" sz="3000" b="1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5" y="1760415"/>
            <a:ext cx="3898900" cy="204470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53173"/>
              </p:ext>
            </p:extLst>
          </p:nvPr>
        </p:nvGraphicFramePr>
        <p:xfrm>
          <a:off x="5013081" y="1290516"/>
          <a:ext cx="2400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公式" r:id="rId4" imgW="2400300" imgH="1219200" progId="Equation.3">
                  <p:embed/>
                </p:oleObj>
              </mc:Choice>
              <mc:Fallback>
                <p:oleObj name="公式" r:id="rId4" imgW="24003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3081" y="1290516"/>
                        <a:ext cx="2400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552462" y="3096846"/>
            <a:ext cx="42691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	</a:t>
            </a:r>
            <a:r>
              <a:rPr lang="en-US" altLang="zh-CN" sz="1000" dirty="0" err="1"/>
              <a:t>CGFloat</a:t>
            </a:r>
            <a:r>
              <a:rPr lang="en-US" altLang="zh-CN" sz="1000" dirty="0"/>
              <a:t> m11</a:t>
            </a:r>
            <a:r>
              <a:rPr lang="zh-CN" altLang="zh-CN" sz="1000" dirty="0"/>
              <a:t>（</a:t>
            </a:r>
            <a:r>
              <a:rPr lang="en-US" altLang="zh-CN" sz="1000" dirty="0"/>
              <a:t>x</a:t>
            </a:r>
            <a:r>
              <a:rPr lang="zh-CN" altLang="zh-CN" sz="1000" dirty="0"/>
              <a:t>缩放）</a:t>
            </a:r>
            <a:r>
              <a:rPr lang="en-US" altLang="zh-CN" sz="1000" dirty="0"/>
              <a:t>, m12</a:t>
            </a:r>
            <a:r>
              <a:rPr lang="zh-CN" altLang="zh-CN" sz="1000" dirty="0"/>
              <a:t>（</a:t>
            </a:r>
            <a:r>
              <a:rPr lang="en-US" altLang="zh-CN" sz="1000" dirty="0"/>
              <a:t>y</a:t>
            </a:r>
            <a:r>
              <a:rPr lang="zh-CN" altLang="zh-CN" sz="1000" dirty="0"/>
              <a:t>切变）</a:t>
            </a:r>
            <a:r>
              <a:rPr lang="en-US" altLang="zh-CN" sz="1000" dirty="0"/>
              <a:t>, m13</a:t>
            </a:r>
            <a:r>
              <a:rPr lang="zh-CN" altLang="zh-CN" sz="1000" dirty="0"/>
              <a:t>（）</a:t>
            </a:r>
            <a:r>
              <a:rPr lang="en-US" altLang="zh-CN" sz="1000" dirty="0"/>
              <a:t>, m14</a:t>
            </a:r>
            <a:r>
              <a:rPr lang="zh-CN" altLang="zh-CN" sz="1000" dirty="0"/>
              <a:t>（）</a:t>
            </a:r>
            <a:r>
              <a:rPr lang="en-US" altLang="zh-CN" sz="1000" dirty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CGFloat</a:t>
            </a:r>
            <a:r>
              <a:rPr lang="en-US" altLang="zh-CN" sz="1000" dirty="0"/>
              <a:t> m21</a:t>
            </a:r>
            <a:r>
              <a:rPr lang="zh-CN" altLang="zh-CN" sz="1000" dirty="0"/>
              <a:t>（</a:t>
            </a:r>
            <a:r>
              <a:rPr lang="en-US" altLang="zh-CN" sz="1000" dirty="0"/>
              <a:t>x</a:t>
            </a:r>
            <a:r>
              <a:rPr lang="zh-CN" altLang="zh-CN" sz="1000" dirty="0"/>
              <a:t>切变）</a:t>
            </a:r>
            <a:r>
              <a:rPr lang="en-US" altLang="zh-CN" sz="1000" dirty="0"/>
              <a:t>, m22</a:t>
            </a:r>
            <a:r>
              <a:rPr lang="zh-CN" altLang="zh-CN" sz="1000" dirty="0"/>
              <a:t>（</a:t>
            </a:r>
            <a:r>
              <a:rPr lang="en-US" altLang="zh-CN" sz="1000" dirty="0"/>
              <a:t>y</a:t>
            </a:r>
            <a:r>
              <a:rPr lang="zh-CN" altLang="zh-CN" sz="1000" dirty="0"/>
              <a:t>缩放）</a:t>
            </a:r>
            <a:r>
              <a:rPr lang="en-US" altLang="zh-CN" sz="1000" dirty="0"/>
              <a:t>, m23</a:t>
            </a:r>
            <a:r>
              <a:rPr lang="zh-CN" altLang="zh-CN" sz="1000" dirty="0"/>
              <a:t>（）</a:t>
            </a:r>
            <a:r>
              <a:rPr lang="en-US" altLang="zh-CN" sz="1000" dirty="0"/>
              <a:t>, m24</a:t>
            </a:r>
            <a:r>
              <a:rPr lang="zh-CN" altLang="zh-CN" sz="1000" dirty="0"/>
              <a:t>（）</a:t>
            </a:r>
            <a:r>
              <a:rPr lang="en-US" altLang="zh-CN" sz="1000" dirty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CGFloat</a:t>
            </a:r>
            <a:r>
              <a:rPr lang="en-US" altLang="zh-CN" sz="1000" dirty="0"/>
              <a:t> m31</a:t>
            </a:r>
            <a:r>
              <a:rPr lang="zh-CN" altLang="zh-CN" sz="1000" dirty="0"/>
              <a:t>（）</a:t>
            </a:r>
            <a:r>
              <a:rPr lang="en-US" altLang="zh-CN" sz="1000" dirty="0"/>
              <a:t>    </a:t>
            </a:r>
            <a:r>
              <a:rPr lang="en-US" altLang="zh-CN" sz="1000" dirty="0" smtClean="0"/>
              <a:t>  </a:t>
            </a:r>
            <a:r>
              <a:rPr lang="en-US" altLang="zh-CN" sz="1000" dirty="0"/>
              <a:t>, m32</a:t>
            </a:r>
            <a:r>
              <a:rPr lang="zh-CN" altLang="zh-CN" sz="1000" dirty="0"/>
              <a:t>（）</a:t>
            </a:r>
            <a:r>
              <a:rPr lang="en-US" altLang="zh-CN" sz="1000" dirty="0"/>
              <a:t>    </a:t>
            </a:r>
            <a:r>
              <a:rPr lang="en-US" altLang="zh-CN" sz="1000" dirty="0" smtClean="0"/>
              <a:t>  </a:t>
            </a:r>
            <a:r>
              <a:rPr lang="en-US" altLang="zh-CN" sz="1000" dirty="0"/>
              <a:t>, m33</a:t>
            </a:r>
            <a:r>
              <a:rPr lang="zh-CN" altLang="zh-CN" sz="1000" dirty="0"/>
              <a:t>（）</a:t>
            </a:r>
            <a:r>
              <a:rPr lang="en-US" altLang="zh-CN" sz="1000" dirty="0"/>
              <a:t>, m34</a:t>
            </a:r>
            <a:r>
              <a:rPr lang="zh-CN" altLang="zh-CN" sz="1000" dirty="0"/>
              <a:t>（透视）</a:t>
            </a:r>
            <a:r>
              <a:rPr lang="en-US" altLang="zh-CN" sz="1000" dirty="0"/>
              <a:t>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CGFloat</a:t>
            </a:r>
            <a:r>
              <a:rPr lang="en-US" altLang="zh-CN" sz="1000" dirty="0"/>
              <a:t> m41</a:t>
            </a:r>
            <a:r>
              <a:rPr lang="zh-CN" altLang="zh-CN" sz="1000" dirty="0"/>
              <a:t>（</a:t>
            </a:r>
            <a:r>
              <a:rPr lang="en-US" altLang="zh-CN" sz="1000" dirty="0"/>
              <a:t>x</a:t>
            </a:r>
            <a:r>
              <a:rPr lang="zh-CN" altLang="zh-CN" sz="1000" dirty="0"/>
              <a:t>平移）</a:t>
            </a:r>
            <a:r>
              <a:rPr lang="en-US" altLang="zh-CN" sz="1000" dirty="0"/>
              <a:t>, m42</a:t>
            </a:r>
            <a:r>
              <a:rPr lang="zh-CN" altLang="zh-CN" sz="1000" dirty="0"/>
              <a:t>（</a:t>
            </a:r>
            <a:r>
              <a:rPr lang="en-US" altLang="zh-CN" sz="1000" dirty="0"/>
              <a:t>y</a:t>
            </a:r>
            <a:r>
              <a:rPr lang="zh-CN" altLang="zh-CN" sz="1000" dirty="0"/>
              <a:t>平移）</a:t>
            </a:r>
            <a:r>
              <a:rPr lang="en-US" altLang="zh-CN" sz="1000" dirty="0"/>
              <a:t>, m43</a:t>
            </a:r>
            <a:r>
              <a:rPr lang="zh-CN" altLang="zh-CN" sz="1000" dirty="0"/>
              <a:t>（</a:t>
            </a:r>
            <a:r>
              <a:rPr lang="en-US" altLang="zh-CN" sz="1000" dirty="0"/>
              <a:t>z</a:t>
            </a:r>
            <a:r>
              <a:rPr lang="zh-CN" altLang="zh-CN" sz="1000" dirty="0"/>
              <a:t>平移）</a:t>
            </a:r>
            <a:r>
              <a:rPr lang="en-US" altLang="zh-CN" sz="1000" dirty="0"/>
              <a:t>, m44</a:t>
            </a:r>
            <a:r>
              <a:rPr lang="zh-CN" altLang="zh-CN" sz="1000" dirty="0"/>
              <a:t>（）</a:t>
            </a:r>
            <a:r>
              <a:rPr lang="en-US" altLang="zh-CN" sz="1000" dirty="0"/>
              <a:t>;</a:t>
            </a:r>
          </a:p>
          <a:p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39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转场动画：</a:t>
            </a:r>
            <a:endParaRPr kumimoji="1" lang="zh-CN" altLang="en-US" sz="3000" b="1" dirty="0">
              <a:solidFill>
                <a:srgbClr val="C939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154"/>
            <a:ext cx="3229883" cy="17232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83" y="1280746"/>
            <a:ext cx="5523950" cy="3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核心动画类结构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37320"/>
            <a:ext cx="5865386" cy="30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显示层组合动画效果</a:t>
            </a:r>
            <a:r>
              <a:rPr kumimoji="1" lang="en-US" altLang="zh-CN" sz="3000" b="1" dirty="0" smtClean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显示层组合动画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6230" y="957928"/>
            <a:ext cx="2568819" cy="47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关键帧动画转盘效果：</a:t>
            </a:r>
          </a:p>
        </p:txBody>
      </p:sp>
      <p:pic>
        <p:nvPicPr>
          <p:cNvPr id="2" name="关键帧动画转盘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5769" y="1002258"/>
            <a:ext cx="2554044" cy="47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307" y="436783"/>
            <a:ext cx="7805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rgbClr val="C939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逐帧动画飞机飞行效果：</a:t>
            </a:r>
          </a:p>
        </p:txBody>
      </p:sp>
      <p:pic>
        <p:nvPicPr>
          <p:cNvPr id="2" name="逐帧动画飞机飞行效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6231" y="985398"/>
            <a:ext cx="2589457" cy="47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43</Words>
  <Application>Microsoft Macintosh PowerPoint</Application>
  <PresentationFormat>全屏显示(16:10)</PresentationFormat>
  <Paragraphs>20</Paragraphs>
  <Slides>16</Slides>
  <Notes>0</Notes>
  <HiddenSlides>0</HiddenSlides>
  <MMClips>14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fastweb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kuaiwang shijihulian</dc:creator>
  <cp:lastModifiedBy>kuaiwang shijihulian</cp:lastModifiedBy>
  <cp:revision>701</cp:revision>
  <dcterms:created xsi:type="dcterms:W3CDTF">2015-10-09T07:48:18Z</dcterms:created>
  <dcterms:modified xsi:type="dcterms:W3CDTF">2017-01-03T05:58:53Z</dcterms:modified>
</cp:coreProperties>
</file>